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0"/>
  </p:notesMasterIdLst>
  <p:sldIdLst>
    <p:sldId id="256" r:id="rId2"/>
    <p:sldId id="257" r:id="rId3"/>
    <p:sldId id="258" r:id="rId4"/>
    <p:sldId id="261" r:id="rId5"/>
    <p:sldId id="262" r:id="rId6"/>
    <p:sldId id="259" r:id="rId7"/>
    <p:sldId id="263"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068" autoAdjust="0"/>
  </p:normalViewPr>
  <p:slideViewPr>
    <p:cSldViewPr snapToGrid="0">
      <p:cViewPr varScale="1">
        <p:scale>
          <a:sx n="68" d="100"/>
          <a:sy n="68"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F5D93-D3E0-4975-9245-E9E4E96B5D58}" type="datetimeFigureOut">
              <a:rPr lang="en-AU" smtClean="0"/>
              <a:t>31/08/2025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093E0-DAB6-414B-BF23-4741EA97D954}" type="slidenum">
              <a:rPr lang="en-AU" smtClean="0"/>
              <a:t>‹#›</a:t>
            </a:fld>
            <a:endParaRPr lang="en-AU"/>
          </a:p>
        </p:txBody>
      </p:sp>
    </p:spTree>
    <p:extLst>
      <p:ext uri="{BB962C8B-B14F-4D97-AF65-F5344CB8AC3E}">
        <p14:creationId xmlns:p14="http://schemas.microsoft.com/office/powerpoint/2010/main" val="3702427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Australia Seeks to become the Data centre capital of Asia-Pacific but to do this it will need to build these new data centres, and to do that the best location for these data centres need to be determined</a:t>
            </a:r>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1</a:t>
            </a:fld>
            <a:endParaRPr lang="en-AU"/>
          </a:p>
        </p:txBody>
      </p:sp>
    </p:spTree>
    <p:extLst>
      <p:ext uri="{BB962C8B-B14F-4D97-AF65-F5344CB8AC3E}">
        <p14:creationId xmlns:p14="http://schemas.microsoft.com/office/powerpoint/2010/main" val="179228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to found that out you need to crawl through many different websites to find that data you need.</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2</a:t>
            </a:fld>
            <a:endParaRPr lang="en-AU"/>
          </a:p>
        </p:txBody>
      </p:sp>
    </p:spTree>
    <p:extLst>
      <p:ext uri="{BB962C8B-B14F-4D97-AF65-F5344CB8AC3E}">
        <p14:creationId xmlns:p14="http://schemas.microsoft.com/office/powerpoint/2010/main" val="212649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where Data Centre Frontier comes in. Data Centre Frontier grabs the open data from these websites and places them into a single map from there you can draw the footprint of the datacentre on the map and Data Centre Frontier will determine its score on how viable that location is.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3</a:t>
            </a:fld>
            <a:endParaRPr lang="en-AU"/>
          </a:p>
        </p:txBody>
      </p:sp>
    </p:spTree>
    <p:extLst>
      <p:ext uri="{BB962C8B-B14F-4D97-AF65-F5344CB8AC3E}">
        <p14:creationId xmlns:p14="http://schemas.microsoft.com/office/powerpoint/2010/main" val="230124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this by checking the distance from the necessary infrastructure like; high voltage powerlines, water reservoir, population/workforce. It also checks climate, if the area you zoned falls into a protected area, flood zones and bush fire zones.</a:t>
            </a:r>
          </a:p>
          <a:p>
            <a:r>
              <a:rPr lang="en-GB" dirty="0"/>
              <a:t>And in the future also be able to show you a prediction on how much it will cost to run that data centre, by gathering current cost per megawatt per hour and water usage/cost and display these as well so you are truly informed when deciding to build your next data.</a:t>
            </a: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4</a:t>
            </a:fld>
            <a:endParaRPr lang="en-AU"/>
          </a:p>
        </p:txBody>
      </p:sp>
    </p:spTree>
    <p:extLst>
      <p:ext uri="{BB962C8B-B14F-4D97-AF65-F5344CB8AC3E}">
        <p14:creationId xmlns:p14="http://schemas.microsoft.com/office/powerpoint/2010/main" val="190202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5</a:t>
            </a:fld>
            <a:endParaRPr lang="en-AU"/>
          </a:p>
        </p:txBody>
      </p:sp>
    </p:spTree>
    <p:extLst>
      <p:ext uri="{BB962C8B-B14F-4D97-AF65-F5344CB8AC3E}">
        <p14:creationId xmlns:p14="http://schemas.microsoft.com/office/powerpoint/2010/main" val="19022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Centre Frontier will also include links as where its currently pulling data from so that may be independently audited by our users, government or organizations. We will always be transparent with what data we are using and where we are getting it from.</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gathering all this data and being transparent with it in one place Data Centre Frontier can act as your one stop go to when planning new data centre construction. </a:t>
            </a:r>
            <a:endParaRPr lang="en-AU" sz="1200" kern="1200" dirty="0">
              <a:solidFill>
                <a:schemeClr val="tx1"/>
              </a:solidFill>
              <a:effectLst/>
              <a:latin typeface="+mn-lt"/>
              <a:ea typeface="+mn-ea"/>
              <a:cs typeface="+mn-cs"/>
            </a:endParaRPr>
          </a:p>
          <a:p>
            <a:endParaRPr lang="en-AU" dirty="0"/>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6</a:t>
            </a:fld>
            <a:endParaRPr lang="en-AU"/>
          </a:p>
        </p:txBody>
      </p:sp>
    </p:spTree>
    <p:extLst>
      <p:ext uri="{BB962C8B-B14F-4D97-AF65-F5344CB8AC3E}">
        <p14:creationId xmlns:p14="http://schemas.microsoft.com/office/powerpoint/2010/main" val="357167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Video playing now is a proof-of-concept version, developed by ChatGPT5.0 of what Data Centre Frontiers could look like and is missing most of the features described. But imagine what a dedicated analysis AI could do, if what we are describing was already made somewhat possible by an everyman AI software.</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8</a:t>
            </a:fld>
            <a:endParaRPr lang="en-AU"/>
          </a:p>
        </p:txBody>
      </p:sp>
    </p:spTree>
    <p:extLst>
      <p:ext uri="{BB962C8B-B14F-4D97-AF65-F5344CB8AC3E}">
        <p14:creationId xmlns:p14="http://schemas.microsoft.com/office/powerpoint/2010/main" val="547447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80C50CD-E178-4744-9B35-B2F624D6C5E9}" type="datetimeFigureOut">
              <a:rPr lang="en-US" smtClean="0"/>
              <a:t>8/31/2025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2545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50032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410776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5536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181139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80C50CD-E178-4744-9B35-B2F624D6C5E9}" type="datetimeFigureOut">
              <a:rPr lang="en-US" smtClean="0"/>
              <a:pPr/>
              <a:t>8/31/2025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669660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80C50CD-E178-4744-9B35-B2F624D6C5E9}" type="datetimeFigureOut">
              <a:rPr lang="en-US" smtClean="0"/>
              <a:pPr/>
              <a:t>8/31/2025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277370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4129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3935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2795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767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3175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8/31/2025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1231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8/31/2025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9234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8/31/2025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3066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84702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6992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0C50CD-E178-4744-9B35-B2F624D6C5E9}" type="datetimeFigureOut">
              <a:rPr lang="en-US" smtClean="0"/>
              <a:pPr/>
              <a:t>8/31/2025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270732827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 name="Rectangle 19">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4" name="Picture 13" descr="Illuminated server room panel">
            <a:extLst>
              <a:ext uri="{FF2B5EF4-FFF2-40B4-BE49-F238E27FC236}">
                <a16:creationId xmlns:a16="http://schemas.microsoft.com/office/drawing/2014/main" id="{3E7653FC-1048-B46F-E20B-C1D1FA4A0431}"/>
              </a:ext>
            </a:extLst>
          </p:cNvPr>
          <p:cNvPicPr>
            <a:picLocks noChangeAspect="1"/>
          </p:cNvPicPr>
          <p:nvPr/>
        </p:nvPicPr>
        <p:blipFill>
          <a:blip r:embed="rId5">
            <a:duotone>
              <a:prstClr val="black"/>
              <a:schemeClr val="accent5">
                <a:tint val="45000"/>
                <a:satMod val="400000"/>
              </a:schemeClr>
            </a:duotone>
            <a:alphaModFix/>
          </a:blip>
          <a:srcRect t="15705"/>
          <a:stretch>
            <a:fillRect/>
          </a:stretch>
        </p:blipFill>
        <p:spPr>
          <a:xfrm>
            <a:off x="3611" y="10"/>
            <a:ext cx="12188389" cy="6857990"/>
          </a:xfrm>
          <a:prstGeom prst="rect">
            <a:avLst/>
          </a:prstGeom>
        </p:spPr>
      </p:pic>
      <p:grpSp>
        <p:nvGrpSpPr>
          <p:cNvPr id="23" name="Group 22">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4"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6"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27"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28"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29"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0"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1"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2"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3"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4"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5"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6"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7"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8"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9"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0"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1"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2"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3"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4"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5"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grpSp>
      </p:grpSp>
      <p:sp>
        <p:nvSpPr>
          <p:cNvPr id="2" name="Title 1">
            <a:extLst>
              <a:ext uri="{FF2B5EF4-FFF2-40B4-BE49-F238E27FC236}">
                <a16:creationId xmlns:a16="http://schemas.microsoft.com/office/drawing/2014/main" id="{34908E41-D505-8354-A127-DC9776706610}"/>
              </a:ext>
            </a:extLst>
          </p:cNvPr>
          <p:cNvSpPr>
            <a:spLocks noGrp="1"/>
          </p:cNvSpPr>
          <p:nvPr>
            <p:ph type="ctrTitle"/>
          </p:nvPr>
        </p:nvSpPr>
        <p:spPr>
          <a:xfrm>
            <a:off x="2667000" y="2328334"/>
            <a:ext cx="6858000" cy="1367896"/>
          </a:xfrm>
        </p:spPr>
        <p:txBody>
          <a:bodyPr>
            <a:normAutofit/>
          </a:bodyPr>
          <a:lstStyle/>
          <a:p>
            <a:pPr algn="ctr"/>
            <a:r>
              <a:rPr lang="en-GB"/>
              <a:t>Data Centre Frontier</a:t>
            </a:r>
            <a:endParaRPr lang="en-AU"/>
          </a:p>
        </p:txBody>
      </p:sp>
      <p:sp>
        <p:nvSpPr>
          <p:cNvPr id="3" name="Subtitle 2">
            <a:extLst>
              <a:ext uri="{FF2B5EF4-FFF2-40B4-BE49-F238E27FC236}">
                <a16:creationId xmlns:a16="http://schemas.microsoft.com/office/drawing/2014/main" id="{FA81DF67-BCE5-61C8-2A8C-DC7ED7D10FCA}"/>
              </a:ext>
            </a:extLst>
          </p:cNvPr>
          <p:cNvSpPr>
            <a:spLocks noGrp="1"/>
          </p:cNvSpPr>
          <p:nvPr>
            <p:ph type="subTitle" idx="1"/>
          </p:nvPr>
        </p:nvSpPr>
        <p:spPr>
          <a:xfrm>
            <a:off x="2667001" y="3602038"/>
            <a:ext cx="6857999" cy="953029"/>
          </a:xfrm>
        </p:spPr>
        <p:txBody>
          <a:bodyPr>
            <a:normAutofit/>
          </a:bodyPr>
          <a:lstStyle/>
          <a:p>
            <a:pPr algn="ctr"/>
            <a:r>
              <a:rPr lang="en-GB"/>
              <a:t>Helping create the Asia-Pacific data centre capital in Australia </a:t>
            </a:r>
            <a:endParaRPr lang="en-AU"/>
          </a:p>
        </p:txBody>
      </p:sp>
    </p:spTree>
    <p:extLst>
      <p:ext uri="{BB962C8B-B14F-4D97-AF65-F5344CB8AC3E}">
        <p14:creationId xmlns:p14="http://schemas.microsoft.com/office/powerpoint/2010/main" val="2711926360"/>
      </p:ext>
    </p:extLst>
  </p:cSld>
  <p:clrMapOvr>
    <a:masterClrMapping/>
  </p:clrMapOvr>
  <mc:AlternateContent xmlns:mc="http://schemas.openxmlformats.org/markup-compatibility/2006">
    <mc:Choice xmlns:p14="http://schemas.microsoft.com/office/powerpoint/2010/main" Requires="p14">
      <p:transition spd="slow" p14:dur="40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0" presetClass="entr" presetSubtype="0"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F7EDB7-1437-4689-AD93-051AAE63FB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 name="Rectangle 16">
              <a:extLst>
                <a:ext uri="{FF2B5EF4-FFF2-40B4-BE49-F238E27FC236}">
                  <a16:creationId xmlns:a16="http://schemas.microsoft.com/office/drawing/2014/main" id="{CB9622E9-83EA-45FB-8EC1-4477B9101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9B668750-4C89-47F1-9591-BE7F26A0467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20" name="Group 19">
            <a:extLst>
              <a:ext uri="{FF2B5EF4-FFF2-40B4-BE49-F238E27FC236}">
                <a16:creationId xmlns:a16="http://schemas.microsoft.com/office/drawing/2014/main" id="{CF4A3706-CD49-4455-81DC-365A2D51C3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A089F841-E435-4B8D-82BD-263C9553F37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22" name="Freeform 6">
              <a:extLst>
                <a:ext uri="{FF2B5EF4-FFF2-40B4-BE49-F238E27FC236}">
                  <a16:creationId xmlns:a16="http://schemas.microsoft.com/office/drawing/2014/main" id="{DAA38AAA-0F1D-404C-A14F-A9EA519B8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3" name="Freeform 7">
              <a:extLst>
                <a:ext uri="{FF2B5EF4-FFF2-40B4-BE49-F238E27FC236}">
                  <a16:creationId xmlns:a16="http://schemas.microsoft.com/office/drawing/2014/main" id="{79592AD6-0042-4811-8CA3-4FF820B0B2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4" name="Rectangle 8">
              <a:extLst>
                <a:ext uri="{FF2B5EF4-FFF2-40B4-BE49-F238E27FC236}">
                  <a16:creationId xmlns:a16="http://schemas.microsoft.com/office/drawing/2014/main" id="{E8D67C8B-8012-4B05-8119-C932C5E96C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25" name="Freeform 9">
              <a:extLst>
                <a:ext uri="{FF2B5EF4-FFF2-40B4-BE49-F238E27FC236}">
                  <a16:creationId xmlns:a16="http://schemas.microsoft.com/office/drawing/2014/main" id="{EABE68F1-9E8A-4E95-A606-23B237E775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1" name="Freeform 10">
              <a:extLst>
                <a:ext uri="{FF2B5EF4-FFF2-40B4-BE49-F238E27FC236}">
                  <a16:creationId xmlns:a16="http://schemas.microsoft.com/office/drawing/2014/main" id="{C35B2031-B854-4606-BCDA-0BBF83329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2" name="Freeform 11">
              <a:extLst>
                <a:ext uri="{FF2B5EF4-FFF2-40B4-BE49-F238E27FC236}">
                  <a16:creationId xmlns:a16="http://schemas.microsoft.com/office/drawing/2014/main" id="{15A77494-4229-4AB1-BB6A-2EA9193FF4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8" name="Freeform 12">
              <a:extLst>
                <a:ext uri="{FF2B5EF4-FFF2-40B4-BE49-F238E27FC236}">
                  <a16:creationId xmlns:a16="http://schemas.microsoft.com/office/drawing/2014/main" id="{AECC3FBA-4EBA-4179-A671-1042C678B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9" name="Freeform 13">
              <a:extLst>
                <a:ext uri="{FF2B5EF4-FFF2-40B4-BE49-F238E27FC236}">
                  <a16:creationId xmlns:a16="http://schemas.microsoft.com/office/drawing/2014/main" id="{02B530CD-3385-4D4F-AC32-CAB1C9DDA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0" name="Freeform 14">
              <a:extLst>
                <a:ext uri="{FF2B5EF4-FFF2-40B4-BE49-F238E27FC236}">
                  <a16:creationId xmlns:a16="http://schemas.microsoft.com/office/drawing/2014/main" id="{56227A7A-DA96-4E2B-B066-2554F98BF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1" name="Freeform 15">
              <a:extLst>
                <a:ext uri="{FF2B5EF4-FFF2-40B4-BE49-F238E27FC236}">
                  <a16:creationId xmlns:a16="http://schemas.microsoft.com/office/drawing/2014/main" id="{607021BA-15C6-4D7A-A774-B7B1F2ED3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2" name="Freeform 16">
              <a:extLst>
                <a:ext uri="{FF2B5EF4-FFF2-40B4-BE49-F238E27FC236}">
                  <a16:creationId xmlns:a16="http://schemas.microsoft.com/office/drawing/2014/main" id="{DC06C301-0EAD-447D-A966-8C7AB94A3B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3" name="Freeform 17">
              <a:extLst>
                <a:ext uri="{FF2B5EF4-FFF2-40B4-BE49-F238E27FC236}">
                  <a16:creationId xmlns:a16="http://schemas.microsoft.com/office/drawing/2014/main" id="{E686DF40-6765-4FBC-A7F8-9AF946D71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4" name="Freeform 18">
              <a:extLst>
                <a:ext uri="{FF2B5EF4-FFF2-40B4-BE49-F238E27FC236}">
                  <a16:creationId xmlns:a16="http://schemas.microsoft.com/office/drawing/2014/main" id="{A1330CAA-984A-4FD3-A574-5377DF768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5" name="Freeform 19">
              <a:extLst>
                <a:ext uri="{FF2B5EF4-FFF2-40B4-BE49-F238E27FC236}">
                  <a16:creationId xmlns:a16="http://schemas.microsoft.com/office/drawing/2014/main" id="{3461CAFE-EF80-4C38-A27B-6E6847F2B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6" name="Freeform 20">
              <a:extLst>
                <a:ext uri="{FF2B5EF4-FFF2-40B4-BE49-F238E27FC236}">
                  <a16:creationId xmlns:a16="http://schemas.microsoft.com/office/drawing/2014/main" id="{C96CB611-34ED-41F3-B15D-F6B17B5E50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7" name="Freeform 21">
              <a:extLst>
                <a:ext uri="{FF2B5EF4-FFF2-40B4-BE49-F238E27FC236}">
                  <a16:creationId xmlns:a16="http://schemas.microsoft.com/office/drawing/2014/main" id="{6D93242F-91B7-4F52-801F-9CEE2987D1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8" name="Freeform 22">
              <a:extLst>
                <a:ext uri="{FF2B5EF4-FFF2-40B4-BE49-F238E27FC236}">
                  <a16:creationId xmlns:a16="http://schemas.microsoft.com/office/drawing/2014/main" id="{72209AFA-8B7F-46AE-80BC-7CD5E8175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9" name="Freeform 23">
              <a:extLst>
                <a:ext uri="{FF2B5EF4-FFF2-40B4-BE49-F238E27FC236}">
                  <a16:creationId xmlns:a16="http://schemas.microsoft.com/office/drawing/2014/main" id="{283D5E20-6411-476C-8A6A-27F019149F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0" name="Freeform 24">
              <a:extLst>
                <a:ext uri="{FF2B5EF4-FFF2-40B4-BE49-F238E27FC236}">
                  <a16:creationId xmlns:a16="http://schemas.microsoft.com/office/drawing/2014/main" id="{E35069A2-A355-4382-8898-3D35D040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1" name="Freeform 25">
              <a:extLst>
                <a:ext uri="{FF2B5EF4-FFF2-40B4-BE49-F238E27FC236}">
                  <a16:creationId xmlns:a16="http://schemas.microsoft.com/office/drawing/2014/main" id="{2B8F4B12-C56F-43C9-B678-11BE48DBE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2" name="Freeform 26">
              <a:extLst>
                <a:ext uri="{FF2B5EF4-FFF2-40B4-BE49-F238E27FC236}">
                  <a16:creationId xmlns:a16="http://schemas.microsoft.com/office/drawing/2014/main" id="{8072F38D-DAD7-4A73-A1C3-356C48C41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3" name="Freeform 27">
              <a:extLst>
                <a:ext uri="{FF2B5EF4-FFF2-40B4-BE49-F238E27FC236}">
                  <a16:creationId xmlns:a16="http://schemas.microsoft.com/office/drawing/2014/main" id="{282751AD-3FCC-4A00-B6EB-CD4AEE37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4" name="Freeform 28">
              <a:extLst>
                <a:ext uri="{FF2B5EF4-FFF2-40B4-BE49-F238E27FC236}">
                  <a16:creationId xmlns:a16="http://schemas.microsoft.com/office/drawing/2014/main" id="{8EA220D4-1126-4A10-B0C9-60A5E99D70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5" name="Freeform 29">
              <a:extLst>
                <a:ext uri="{FF2B5EF4-FFF2-40B4-BE49-F238E27FC236}">
                  <a16:creationId xmlns:a16="http://schemas.microsoft.com/office/drawing/2014/main" id="{1C7FF311-C877-42AD-8656-6ADF9E8B03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6" name="Freeform 30">
              <a:extLst>
                <a:ext uri="{FF2B5EF4-FFF2-40B4-BE49-F238E27FC236}">
                  <a16:creationId xmlns:a16="http://schemas.microsoft.com/office/drawing/2014/main" id="{21D21197-E4E6-4974-8717-7A884C4706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7" name="Freeform 31">
              <a:extLst>
                <a:ext uri="{FF2B5EF4-FFF2-40B4-BE49-F238E27FC236}">
                  <a16:creationId xmlns:a16="http://schemas.microsoft.com/office/drawing/2014/main" id="{8999D374-7231-438C-AAFF-586E90D7A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8" name="Freeform 32">
              <a:extLst>
                <a:ext uri="{FF2B5EF4-FFF2-40B4-BE49-F238E27FC236}">
                  <a16:creationId xmlns:a16="http://schemas.microsoft.com/office/drawing/2014/main" id="{2E99439A-BBE6-47F9-9B2E-08FB842D30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9" name="Rectangle 33">
              <a:extLst>
                <a:ext uri="{FF2B5EF4-FFF2-40B4-BE49-F238E27FC236}">
                  <a16:creationId xmlns:a16="http://schemas.microsoft.com/office/drawing/2014/main" id="{326BBA6A-787A-4927-9CEA-4EF2315E8B3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50" name="Freeform 34">
              <a:extLst>
                <a:ext uri="{FF2B5EF4-FFF2-40B4-BE49-F238E27FC236}">
                  <a16:creationId xmlns:a16="http://schemas.microsoft.com/office/drawing/2014/main" id="{9EBCF724-BD4F-4763-96EA-3B49A0192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1" name="Freeform 35">
              <a:extLst>
                <a:ext uri="{FF2B5EF4-FFF2-40B4-BE49-F238E27FC236}">
                  <a16:creationId xmlns:a16="http://schemas.microsoft.com/office/drawing/2014/main" id="{514181B4-343A-468A-A7A3-A24EA1843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2" name="Freeform 36">
              <a:extLst>
                <a:ext uri="{FF2B5EF4-FFF2-40B4-BE49-F238E27FC236}">
                  <a16:creationId xmlns:a16="http://schemas.microsoft.com/office/drawing/2014/main" id="{CA203802-8F2C-4810-86C3-9F5C8A8C5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3" name="Freeform 37">
              <a:extLst>
                <a:ext uri="{FF2B5EF4-FFF2-40B4-BE49-F238E27FC236}">
                  <a16:creationId xmlns:a16="http://schemas.microsoft.com/office/drawing/2014/main" id="{49DE1B83-157A-4C15-9CDD-0890D4102E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4" name="Freeform 38">
              <a:extLst>
                <a:ext uri="{FF2B5EF4-FFF2-40B4-BE49-F238E27FC236}">
                  <a16:creationId xmlns:a16="http://schemas.microsoft.com/office/drawing/2014/main" id="{79FF2CFC-9520-4047-97BA-B9F21A5A8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5" name="Freeform 39">
              <a:extLst>
                <a:ext uri="{FF2B5EF4-FFF2-40B4-BE49-F238E27FC236}">
                  <a16:creationId xmlns:a16="http://schemas.microsoft.com/office/drawing/2014/main" id="{51DF22B1-CEB5-4249-BD3A-994A6EDDF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6" name="Freeform 40">
              <a:extLst>
                <a:ext uri="{FF2B5EF4-FFF2-40B4-BE49-F238E27FC236}">
                  <a16:creationId xmlns:a16="http://schemas.microsoft.com/office/drawing/2014/main" id="{25FAC49F-4726-4ED1-832D-A07808F71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7" name="Freeform 41">
              <a:extLst>
                <a:ext uri="{FF2B5EF4-FFF2-40B4-BE49-F238E27FC236}">
                  <a16:creationId xmlns:a16="http://schemas.microsoft.com/office/drawing/2014/main" id="{59C42689-6633-4333-9462-1733BC620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8" name="Freeform 42">
              <a:extLst>
                <a:ext uri="{FF2B5EF4-FFF2-40B4-BE49-F238E27FC236}">
                  <a16:creationId xmlns:a16="http://schemas.microsoft.com/office/drawing/2014/main" id="{60B37CFD-CC7B-44E0-8F09-78895A966F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9" name="Freeform 43">
              <a:extLst>
                <a:ext uri="{FF2B5EF4-FFF2-40B4-BE49-F238E27FC236}">
                  <a16:creationId xmlns:a16="http://schemas.microsoft.com/office/drawing/2014/main" id="{F9074772-C2EC-4132-B934-4F0148F07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0" name="Freeform 44">
              <a:extLst>
                <a:ext uri="{FF2B5EF4-FFF2-40B4-BE49-F238E27FC236}">
                  <a16:creationId xmlns:a16="http://schemas.microsoft.com/office/drawing/2014/main" id="{CD64CD1E-7C60-4B15-A6BD-0CDEC2532E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1" name="Rectangle 45">
              <a:extLst>
                <a:ext uri="{FF2B5EF4-FFF2-40B4-BE49-F238E27FC236}">
                  <a16:creationId xmlns:a16="http://schemas.microsoft.com/office/drawing/2014/main" id="{76656787-08EB-4D3E-843B-3003DA3253F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62" name="Freeform 46">
              <a:extLst>
                <a:ext uri="{FF2B5EF4-FFF2-40B4-BE49-F238E27FC236}">
                  <a16:creationId xmlns:a16="http://schemas.microsoft.com/office/drawing/2014/main" id="{BDDC6CD8-3C85-4154-8CA7-C90055C99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3" name="Freeform 47">
              <a:extLst>
                <a:ext uri="{FF2B5EF4-FFF2-40B4-BE49-F238E27FC236}">
                  <a16:creationId xmlns:a16="http://schemas.microsoft.com/office/drawing/2014/main" id="{64A47505-37C3-4DFD-B6A0-BACBE89A80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4" name="Freeform 48">
              <a:extLst>
                <a:ext uri="{FF2B5EF4-FFF2-40B4-BE49-F238E27FC236}">
                  <a16:creationId xmlns:a16="http://schemas.microsoft.com/office/drawing/2014/main" id="{4FB147B4-C2A1-46AE-B6B5-BB05027FA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5" name="Freeform 49">
              <a:extLst>
                <a:ext uri="{FF2B5EF4-FFF2-40B4-BE49-F238E27FC236}">
                  <a16:creationId xmlns:a16="http://schemas.microsoft.com/office/drawing/2014/main" id="{A962EF7A-E05D-47DA-BA74-C8629D9383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6" name="Freeform 50">
              <a:extLst>
                <a:ext uri="{FF2B5EF4-FFF2-40B4-BE49-F238E27FC236}">
                  <a16:creationId xmlns:a16="http://schemas.microsoft.com/office/drawing/2014/main" id="{2C8FDFCC-308B-4955-A813-DFAC66312F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7" name="Freeform 51">
              <a:extLst>
                <a:ext uri="{FF2B5EF4-FFF2-40B4-BE49-F238E27FC236}">
                  <a16:creationId xmlns:a16="http://schemas.microsoft.com/office/drawing/2014/main" id="{52D46068-8CFB-4E0B-9543-28A7ECAD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8" name="Freeform 52">
              <a:extLst>
                <a:ext uri="{FF2B5EF4-FFF2-40B4-BE49-F238E27FC236}">
                  <a16:creationId xmlns:a16="http://schemas.microsoft.com/office/drawing/2014/main" id="{E47AE856-C4BB-48CF-B2A2-AFB0579F4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69" name="Freeform 53">
              <a:extLst>
                <a:ext uri="{FF2B5EF4-FFF2-40B4-BE49-F238E27FC236}">
                  <a16:creationId xmlns:a16="http://schemas.microsoft.com/office/drawing/2014/main" id="{3338C43C-6074-4421-97E9-0B9832383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70" name="Freeform 54">
              <a:extLst>
                <a:ext uri="{FF2B5EF4-FFF2-40B4-BE49-F238E27FC236}">
                  <a16:creationId xmlns:a16="http://schemas.microsoft.com/office/drawing/2014/main" id="{910D8CF2-8086-4C4C-89E1-A82DB5DFFD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71" name="Freeform 55">
              <a:extLst>
                <a:ext uri="{FF2B5EF4-FFF2-40B4-BE49-F238E27FC236}">
                  <a16:creationId xmlns:a16="http://schemas.microsoft.com/office/drawing/2014/main" id="{FADABDD3-D22B-4229-8038-A9BBB3721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72" name="Freeform 56">
              <a:extLst>
                <a:ext uri="{FF2B5EF4-FFF2-40B4-BE49-F238E27FC236}">
                  <a16:creationId xmlns:a16="http://schemas.microsoft.com/office/drawing/2014/main" id="{7D9568FC-37BC-470C-93A5-8983D0C12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73" name="Freeform 57">
              <a:extLst>
                <a:ext uri="{FF2B5EF4-FFF2-40B4-BE49-F238E27FC236}">
                  <a16:creationId xmlns:a16="http://schemas.microsoft.com/office/drawing/2014/main" id="{5786181E-9BC0-4551-9B1F-D58636404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74" name="Freeform 58">
              <a:extLst>
                <a:ext uri="{FF2B5EF4-FFF2-40B4-BE49-F238E27FC236}">
                  <a16:creationId xmlns:a16="http://schemas.microsoft.com/office/drawing/2014/main" id="{AD321C02-50D5-45DB-A66C-B77BFCA1D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grpSp>
      <p:sp>
        <p:nvSpPr>
          <p:cNvPr id="2" name="Title 1">
            <a:extLst>
              <a:ext uri="{FF2B5EF4-FFF2-40B4-BE49-F238E27FC236}">
                <a16:creationId xmlns:a16="http://schemas.microsoft.com/office/drawing/2014/main" id="{09B6D7B6-0A35-03B3-75C3-D1D19D24F922}"/>
              </a:ext>
            </a:extLst>
          </p:cNvPr>
          <p:cNvSpPr>
            <a:spLocks noGrp="1"/>
          </p:cNvSpPr>
          <p:nvPr>
            <p:ph type="title"/>
          </p:nvPr>
        </p:nvSpPr>
        <p:spPr>
          <a:xfrm>
            <a:off x="8411781" y="618518"/>
            <a:ext cx="2948240" cy="1478570"/>
          </a:xfrm>
        </p:spPr>
        <p:txBody>
          <a:bodyPr vert="horz" lIns="91440" tIns="45720" rIns="91440" bIns="45720" rtlCol="0">
            <a:normAutofit/>
          </a:bodyPr>
          <a:lstStyle/>
          <a:p>
            <a:r>
              <a:rPr lang="en-US" sz="3200" dirty="0"/>
              <a:t>To much data in different places</a:t>
            </a:r>
          </a:p>
        </p:txBody>
      </p:sp>
      <p:pic>
        <p:nvPicPr>
          <p:cNvPr id="7" name="Picture 6" descr="A screenshot of a computer&#10;&#10;AI-generated content may be incorrect.">
            <a:extLst>
              <a:ext uri="{FF2B5EF4-FFF2-40B4-BE49-F238E27FC236}">
                <a16:creationId xmlns:a16="http://schemas.microsoft.com/office/drawing/2014/main" id="{8A75DFEF-395F-81B6-CBDE-1FD3C86369E7}"/>
              </a:ext>
            </a:extLst>
          </p:cNvPr>
          <p:cNvPicPr>
            <a:picLocks noChangeAspect="1"/>
          </p:cNvPicPr>
          <p:nvPr/>
        </p:nvPicPr>
        <p:blipFill>
          <a:blip r:embed="rId5">
            <a:extLst>
              <a:ext uri="{28A0092B-C50C-407E-A947-70E740481C1C}">
                <a14:useLocalDpi xmlns:a14="http://schemas.microsoft.com/office/drawing/2010/main" val="0"/>
              </a:ext>
            </a:extLst>
          </a:blip>
          <a:srcRect l="4645" r="26304" b="1"/>
          <a:stretch>
            <a:fillRect/>
          </a:stretch>
        </p:blipFill>
        <p:spPr>
          <a:xfrm>
            <a:off x="-5597" y="1"/>
            <a:ext cx="4663440"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9" name="Picture 8" descr="A screenshot of a computer&#10;&#10;AI-generated content may be incorrect.">
            <a:extLst>
              <a:ext uri="{FF2B5EF4-FFF2-40B4-BE49-F238E27FC236}">
                <a16:creationId xmlns:a16="http://schemas.microsoft.com/office/drawing/2014/main" id="{6B1F021C-D491-11E9-9301-E1A52BCBC446}"/>
              </a:ext>
            </a:extLst>
          </p:cNvPr>
          <p:cNvPicPr>
            <a:picLocks noChangeAspect="1"/>
          </p:cNvPicPr>
          <p:nvPr/>
        </p:nvPicPr>
        <p:blipFill>
          <a:blip r:embed="rId6">
            <a:extLst>
              <a:ext uri="{28A0092B-C50C-407E-A947-70E740481C1C}">
                <a14:useLocalDpi xmlns:a14="http://schemas.microsoft.com/office/drawing/2010/main" val="0"/>
              </a:ext>
            </a:extLst>
          </a:blip>
          <a:srcRect l="13350" r="43120" b="2"/>
          <a:stretch>
            <a:fillRect/>
          </a:stretch>
        </p:blipFill>
        <p:spPr>
          <a:xfrm>
            <a:off x="4669509" y="10"/>
            <a:ext cx="2883435" cy="3427868"/>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050C7C8F-67CE-84CF-A663-7E76475C3D39}"/>
              </a:ext>
            </a:extLst>
          </p:cNvPr>
          <p:cNvPicPr>
            <a:picLocks noChangeAspect="1"/>
          </p:cNvPicPr>
          <p:nvPr/>
        </p:nvPicPr>
        <p:blipFill>
          <a:blip r:embed="rId7">
            <a:extLst>
              <a:ext uri="{28A0092B-C50C-407E-A947-70E740481C1C}">
                <a14:useLocalDpi xmlns:a14="http://schemas.microsoft.com/office/drawing/2010/main" val="0"/>
              </a:ext>
            </a:extLst>
          </a:blip>
          <a:srcRect r="-2" b="14363"/>
          <a:stretch>
            <a:fillRect/>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cxnSp>
        <p:nvCxnSpPr>
          <p:cNvPr id="76" name="Straight Connector 75">
            <a:extLst>
              <a:ext uri="{FF2B5EF4-FFF2-40B4-BE49-F238E27FC236}">
                <a16:creationId xmlns:a16="http://schemas.microsoft.com/office/drawing/2014/main" id="{C74412C7-7BA6-412B-93CA-2C8CE9E642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459" y="-464"/>
            <a:ext cx="2646" cy="3429000"/>
          </a:xfrm>
          <a:prstGeom prst="line">
            <a:avLst/>
          </a:prstGeom>
          <a:solidFill>
            <a:schemeClr val="tx2">
              <a:alpha val="60000"/>
            </a:schemeClr>
          </a:solidFill>
          <a:ln w="19050">
            <a:solidFill>
              <a:schemeClr val="tx2">
                <a:alpha val="60000"/>
              </a:schemeClr>
            </a:solidFill>
          </a:ln>
          <a:effectLst/>
        </p:spPr>
      </p:cxnSp>
      <p:sp>
        <p:nvSpPr>
          <p:cNvPr id="13" name="Content Placeholder 12">
            <a:extLst>
              <a:ext uri="{FF2B5EF4-FFF2-40B4-BE49-F238E27FC236}">
                <a16:creationId xmlns:a16="http://schemas.microsoft.com/office/drawing/2014/main" id="{C437E917-1126-FE89-ED3C-7F9103A4F0D6}"/>
              </a:ext>
            </a:extLst>
          </p:cNvPr>
          <p:cNvSpPr>
            <a:spLocks noGrp="1"/>
          </p:cNvSpPr>
          <p:nvPr>
            <p:ph idx="1"/>
          </p:nvPr>
        </p:nvSpPr>
        <p:spPr>
          <a:xfrm>
            <a:off x="8411781" y="2249487"/>
            <a:ext cx="2948240" cy="3541714"/>
          </a:xfrm>
        </p:spPr>
        <p:txBody>
          <a:bodyPr>
            <a:normAutofit/>
          </a:bodyPr>
          <a:lstStyle/>
          <a:p>
            <a:endParaRPr lang="en-US" sz="1800" dirty="0"/>
          </a:p>
        </p:txBody>
      </p:sp>
      <p:cxnSp>
        <p:nvCxnSpPr>
          <p:cNvPr id="78" name="Straight Connector 77">
            <a:extLst>
              <a:ext uri="{FF2B5EF4-FFF2-40B4-BE49-F238E27FC236}">
                <a16:creationId xmlns:a16="http://schemas.microsoft.com/office/drawing/2014/main" id="{F5459D2F-D834-4D12-A2D5-D08685B261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80" name="Straight Connector 79">
            <a:extLst>
              <a:ext uri="{FF2B5EF4-FFF2-40B4-BE49-F238E27FC236}">
                <a16:creationId xmlns:a16="http://schemas.microsoft.com/office/drawing/2014/main" id="{6D5510ED-8B38-4431-85A0-01F45D6C0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2583041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3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28"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9"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0"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1"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2"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3"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4"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5"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6"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7"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38"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39"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0"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1"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2"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3"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sp>
            <p:nvSpPr>
              <p:cNvPr id="44"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5"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6"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7"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8"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49"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0"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1"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2"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53"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grpSp>
        <p:grpSp>
          <p:nvGrpSpPr>
            <p:cNvPr id="16" name="Group 15">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8"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19"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0"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1"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2"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3"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4"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5"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U"/>
              </a:p>
            </p:txBody>
          </p:sp>
          <p:sp>
            <p:nvSpPr>
              <p:cNvPr id="26"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U"/>
              </a:p>
            </p:txBody>
          </p:sp>
        </p:grpSp>
      </p:grpSp>
      <p:pic>
        <p:nvPicPr>
          <p:cNvPr id="55"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77E5EA4-DC52-0C3F-C005-FDCB38302D3B}"/>
              </a:ext>
            </a:extLst>
          </p:cNvPr>
          <p:cNvSpPr>
            <a:spLocks noGrp="1"/>
          </p:cNvSpPr>
          <p:nvPr>
            <p:ph type="title"/>
          </p:nvPr>
        </p:nvSpPr>
        <p:spPr>
          <a:xfrm>
            <a:off x="6569957" y="618518"/>
            <a:ext cx="4747088" cy="1478570"/>
          </a:xfrm>
        </p:spPr>
        <p:txBody>
          <a:bodyPr>
            <a:normAutofit/>
          </a:bodyPr>
          <a:lstStyle/>
          <a:p>
            <a:r>
              <a:rPr lang="en-GB">
                <a:solidFill>
                  <a:srgbClr val="FFFFFF"/>
                </a:solidFill>
              </a:rPr>
              <a:t>Data Centre Frontiers</a:t>
            </a:r>
            <a:endParaRPr lang="en-AU">
              <a:solidFill>
                <a:srgbClr val="FFFFFF"/>
              </a:solidFill>
            </a:endParaRPr>
          </a:p>
        </p:txBody>
      </p:sp>
      <p:sp useBgFill="1">
        <p:nvSpPr>
          <p:cNvPr id="57"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circle with white text and a flag&#10;&#10;AI-generated content may be incorrect.">
            <a:extLst>
              <a:ext uri="{FF2B5EF4-FFF2-40B4-BE49-F238E27FC236}">
                <a16:creationId xmlns:a16="http://schemas.microsoft.com/office/drawing/2014/main" id="{E99C17E1-FDBF-654E-9E88-8D58B3FA5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893" y="1147145"/>
            <a:ext cx="4567773" cy="4567773"/>
          </a:xfrm>
          <a:prstGeom prst="rect">
            <a:avLst/>
          </a:prstGeom>
        </p:spPr>
      </p:pic>
      <p:pic>
        <p:nvPicPr>
          <p:cNvPr id="7" name="Content Placeholder 6" descr="A screenshot of a computer&#10;&#10;AI-generated content may be incorrect.">
            <a:extLst>
              <a:ext uri="{FF2B5EF4-FFF2-40B4-BE49-F238E27FC236}">
                <a16:creationId xmlns:a16="http://schemas.microsoft.com/office/drawing/2014/main" id="{91535D0A-ECA7-BA2B-131C-21A5F894692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254318" y="3549650"/>
            <a:ext cx="3204928" cy="1699349"/>
          </a:xfrm>
        </p:spPr>
      </p:pic>
      <p:pic>
        <p:nvPicPr>
          <p:cNvPr id="10" name="Picture 9" descr="A screenshot of a computer&#10;&#10;AI-generated content may be incorrect.">
            <a:extLst>
              <a:ext uri="{FF2B5EF4-FFF2-40B4-BE49-F238E27FC236}">
                <a16:creationId xmlns:a16="http://schemas.microsoft.com/office/drawing/2014/main" id="{D052B10C-F0DD-B4C3-DC9C-19EA81B35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1999" y="5289015"/>
            <a:ext cx="3336830" cy="169334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DD5B09B4-9EBA-F107-9658-4E17ECEE9B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4318" y="1873456"/>
            <a:ext cx="3238102" cy="1676194"/>
          </a:xfrm>
          <a:prstGeom prst="rect">
            <a:avLst/>
          </a:prstGeom>
        </p:spPr>
      </p:pic>
      <p:cxnSp>
        <p:nvCxnSpPr>
          <p:cNvPr id="56" name="Straight Arrow Connector 55">
            <a:extLst>
              <a:ext uri="{FF2B5EF4-FFF2-40B4-BE49-F238E27FC236}">
                <a16:creationId xmlns:a16="http://schemas.microsoft.com/office/drawing/2014/main" id="{F2576121-A37F-423F-4A90-9CE3D7C65006}"/>
              </a:ext>
            </a:extLst>
          </p:cNvPr>
          <p:cNvCxnSpPr>
            <a:cxnSpLocks/>
          </p:cNvCxnSpPr>
          <p:nvPr/>
        </p:nvCxnSpPr>
        <p:spPr>
          <a:xfrm flipH="1">
            <a:off x="6085326" y="2271713"/>
            <a:ext cx="1152000" cy="16339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Straight Arrow Connector 57">
            <a:extLst>
              <a:ext uri="{FF2B5EF4-FFF2-40B4-BE49-F238E27FC236}">
                <a16:creationId xmlns:a16="http://schemas.microsoft.com/office/drawing/2014/main" id="{5F1043CC-0A1A-A859-021A-9A75083318EB}"/>
              </a:ext>
            </a:extLst>
          </p:cNvPr>
          <p:cNvCxnSpPr>
            <a:cxnSpLocks/>
          </p:cNvCxnSpPr>
          <p:nvPr/>
        </p:nvCxnSpPr>
        <p:spPr>
          <a:xfrm flipH="1">
            <a:off x="5980670" y="3790156"/>
            <a:ext cx="1294008" cy="2309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a:extLst>
              <a:ext uri="{FF2B5EF4-FFF2-40B4-BE49-F238E27FC236}">
                <a16:creationId xmlns:a16="http://schemas.microsoft.com/office/drawing/2014/main" id="{02A777C6-1330-FE29-A824-1CBC32947FA4}"/>
              </a:ext>
            </a:extLst>
          </p:cNvPr>
          <p:cNvCxnSpPr>
            <a:cxnSpLocks/>
          </p:cNvCxnSpPr>
          <p:nvPr/>
        </p:nvCxnSpPr>
        <p:spPr>
          <a:xfrm flipH="1" flipV="1">
            <a:off x="5980670" y="4399324"/>
            <a:ext cx="1267330" cy="11584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4" name="Picture 63" descr="A map with a black screen&#10;&#10;AI-generated content may be incorrect.">
            <a:extLst>
              <a:ext uri="{FF2B5EF4-FFF2-40B4-BE49-F238E27FC236}">
                <a16:creationId xmlns:a16="http://schemas.microsoft.com/office/drawing/2014/main" id="{644E6A34-70D9-87FB-CE6C-634A7E7920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5269" y="1135643"/>
            <a:ext cx="7750550" cy="5180376"/>
          </a:xfrm>
          <a:prstGeom prst="rect">
            <a:avLst/>
          </a:prstGeom>
        </p:spPr>
      </p:pic>
    </p:spTree>
    <p:custDataLst>
      <p:tags r:id="rId1"/>
    </p:custDataLst>
    <p:extLst>
      <p:ext uri="{BB962C8B-B14F-4D97-AF65-F5344CB8AC3E}">
        <p14:creationId xmlns:p14="http://schemas.microsoft.com/office/powerpoint/2010/main" val="262747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nodeType="afterEffect">
                                  <p:stCondLst>
                                    <p:cond delay="25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25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nodeType="withEffect">
                                  <p:stCondLst>
                                    <p:cond delay="25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6" name="Group 1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63"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AU"/>
              </a:p>
            </p:txBody>
          </p:sp>
          <p:sp>
            <p:nvSpPr>
              <p:cNvPr id="16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AU"/>
              </a:p>
            </p:txBody>
          </p:sp>
          <p:sp>
            <p:nvSpPr>
              <p:cNvPr id="16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6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AU"/>
              </a:p>
            </p:txBody>
          </p:sp>
        </p:grpSp>
        <p:grpSp>
          <p:nvGrpSpPr>
            <p:cNvPr id="169" name="Group 16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7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AU"/>
              </a:p>
            </p:txBody>
          </p:sp>
          <p:sp>
            <p:nvSpPr>
              <p:cNvPr id="17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AU"/>
              </a:p>
            </p:txBody>
          </p:sp>
          <p:sp>
            <p:nvSpPr>
              <p:cNvPr id="17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7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AU"/>
              </a:p>
            </p:txBody>
          </p:sp>
          <p:sp>
            <p:nvSpPr>
              <p:cNvPr id="17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7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AU"/>
              </a:p>
            </p:txBody>
          </p:sp>
        </p:grpSp>
        <p:grpSp>
          <p:nvGrpSpPr>
            <p:cNvPr id="176" name="Group 175">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77"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AU"/>
              </a:p>
            </p:txBody>
          </p:sp>
          <p:sp>
            <p:nvSpPr>
              <p:cNvPr id="178"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AU"/>
              </a:p>
            </p:txBody>
          </p:sp>
          <p:sp>
            <p:nvSpPr>
              <p:cNvPr id="179"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80"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AU"/>
              </a:p>
            </p:txBody>
          </p:sp>
        </p:grpSp>
        <p:grpSp>
          <p:nvGrpSpPr>
            <p:cNvPr id="181" name="Group 18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8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AU"/>
              </a:p>
            </p:txBody>
          </p:sp>
          <p:sp>
            <p:nvSpPr>
              <p:cNvPr id="18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AU"/>
              </a:p>
            </p:txBody>
          </p:sp>
          <p:sp>
            <p:nvSpPr>
              <p:cNvPr id="18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8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AU"/>
              </a:p>
            </p:txBody>
          </p:sp>
          <p:sp>
            <p:nvSpPr>
              <p:cNvPr id="18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8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AU"/>
              </a:p>
            </p:txBody>
          </p:sp>
        </p:grpSp>
      </p:grpSp>
      <p:sp>
        <p:nvSpPr>
          <p:cNvPr id="2" name="Title 1">
            <a:extLst>
              <a:ext uri="{FF2B5EF4-FFF2-40B4-BE49-F238E27FC236}">
                <a16:creationId xmlns:a16="http://schemas.microsoft.com/office/drawing/2014/main" id="{F9724121-6B49-201B-3C7D-D244D7C17D3B}"/>
              </a:ext>
            </a:extLst>
          </p:cNvPr>
          <p:cNvSpPr>
            <a:spLocks noGrp="1"/>
          </p:cNvSpPr>
          <p:nvPr>
            <p:ph type="title"/>
          </p:nvPr>
        </p:nvSpPr>
        <p:spPr>
          <a:xfrm>
            <a:off x="1143001" y="1007533"/>
            <a:ext cx="9905998" cy="1092200"/>
          </a:xfrm>
        </p:spPr>
        <p:txBody>
          <a:bodyPr>
            <a:normAutofit/>
          </a:bodyPr>
          <a:lstStyle/>
          <a:p>
            <a:pPr algn="ctr"/>
            <a:endParaRPr lang="en-AU"/>
          </a:p>
        </p:txBody>
      </p:sp>
      <p:sp>
        <p:nvSpPr>
          <p:cNvPr id="188" name="Content Placeholder 8">
            <a:extLst>
              <a:ext uri="{FF2B5EF4-FFF2-40B4-BE49-F238E27FC236}">
                <a16:creationId xmlns:a16="http://schemas.microsoft.com/office/drawing/2014/main" id="{5778CD5D-4A62-52CD-01B4-9B47ED42C857}"/>
              </a:ext>
            </a:extLst>
          </p:cNvPr>
          <p:cNvSpPr>
            <a:spLocks noGrp="1"/>
          </p:cNvSpPr>
          <p:nvPr>
            <p:ph idx="1"/>
          </p:nvPr>
        </p:nvSpPr>
        <p:spPr>
          <a:xfrm>
            <a:off x="1143001" y="2252134"/>
            <a:ext cx="9905999" cy="3454399"/>
          </a:xfrm>
        </p:spPr>
        <p:txBody>
          <a:bodyPr anchor="ctr">
            <a:normAutofit/>
          </a:bodyPr>
          <a:lstStyle/>
          <a:p>
            <a:endParaRPr lang="en-US" sz="2000" dirty="0"/>
          </a:p>
        </p:txBody>
      </p:sp>
      <p:pic>
        <p:nvPicPr>
          <p:cNvPr id="5" name="Content Placeholder 4" descr="A screenshot of a map&#10;&#10;AI-generated content may be incorrect.">
            <a:extLst>
              <a:ext uri="{FF2B5EF4-FFF2-40B4-BE49-F238E27FC236}">
                <a16:creationId xmlns:a16="http://schemas.microsoft.com/office/drawing/2014/main" id="{6D3F2AE6-90B9-1A8D-0CBA-EFEA8B8B6976}"/>
              </a:ext>
            </a:extLst>
          </p:cNvPr>
          <p:cNvPicPr>
            <a:picLocks noChangeAspect="1"/>
          </p:cNvPicPr>
          <p:nvPr/>
        </p:nvPicPr>
        <p:blipFill>
          <a:blip r:embed="rId5">
            <a:alphaModFix/>
            <a:extLst>
              <a:ext uri="{28A0092B-C50C-407E-A947-70E740481C1C}">
                <a14:useLocalDpi xmlns:a14="http://schemas.microsoft.com/office/drawing/2010/main" val="0"/>
              </a:ext>
            </a:extLst>
          </a:blip>
          <a:srcRect l="9360" r="1" b="1"/>
          <a:stretch>
            <a:fillRect/>
          </a:stretch>
        </p:blipFill>
        <p:spPr>
          <a:xfrm>
            <a:off x="3611" y="10"/>
            <a:ext cx="12188389" cy="6857990"/>
          </a:xfrm>
          <a:prstGeom prst="rect">
            <a:avLst/>
          </a:prstGeom>
        </p:spPr>
      </p:pic>
    </p:spTree>
    <p:extLst>
      <p:ext uri="{BB962C8B-B14F-4D97-AF65-F5344CB8AC3E}">
        <p14:creationId xmlns:p14="http://schemas.microsoft.com/office/powerpoint/2010/main" val="62719799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614420-B90F-F8C5-CCE7-0B67B27C85DA}"/>
              </a:ext>
            </a:extLst>
          </p:cNvPr>
          <p:cNvSpPr>
            <a:spLocks noGrp="1"/>
          </p:cNvSpPr>
          <p:nvPr>
            <p:ph type="title"/>
          </p:nvPr>
        </p:nvSpPr>
        <p:spPr>
          <a:xfrm>
            <a:off x="1141413" y="618518"/>
            <a:ext cx="4459286" cy="1478570"/>
          </a:xfrm>
        </p:spPr>
        <p:txBody>
          <a:bodyPr>
            <a:normAutofit/>
          </a:bodyPr>
          <a:lstStyle/>
          <a:p>
            <a:r>
              <a:rPr lang="en-GB" sz="3200" dirty="0"/>
              <a:t>Future and continuing development</a:t>
            </a:r>
            <a:endParaRPr lang="en-AU" sz="3200" dirty="0"/>
          </a:p>
        </p:txBody>
      </p:sp>
      <p:sp>
        <p:nvSpPr>
          <p:cNvPr id="3" name="Content Placeholder 2">
            <a:extLst>
              <a:ext uri="{FF2B5EF4-FFF2-40B4-BE49-F238E27FC236}">
                <a16:creationId xmlns:a16="http://schemas.microsoft.com/office/drawing/2014/main" id="{6B7EFA21-55FE-611A-DD6A-2C3EC92503C9}"/>
              </a:ext>
            </a:extLst>
          </p:cNvPr>
          <p:cNvSpPr>
            <a:spLocks noGrp="1"/>
          </p:cNvSpPr>
          <p:nvPr>
            <p:ph idx="1"/>
          </p:nvPr>
        </p:nvSpPr>
        <p:spPr>
          <a:xfrm>
            <a:off x="1141412" y="2249487"/>
            <a:ext cx="4459287" cy="3965046"/>
          </a:xfrm>
        </p:spPr>
        <p:txBody>
          <a:bodyPr>
            <a:normAutofit/>
          </a:bodyPr>
          <a:lstStyle/>
          <a:p>
            <a:r>
              <a:rPr lang="en-GB" sz="2000" dirty="0"/>
              <a:t>Cost Per megawatt per hour</a:t>
            </a:r>
          </a:p>
          <a:p>
            <a:r>
              <a:rPr lang="en-GB" sz="2000" dirty="0"/>
              <a:t>Cost of Water Per Liter Used </a:t>
            </a:r>
          </a:p>
          <a:p>
            <a:r>
              <a:rPr lang="en-GB" sz="2000" dirty="0"/>
              <a:t>Additional Data points to get more accurate and complete results.</a:t>
            </a:r>
            <a:endParaRPr lang="en-AU" sz="2000" dirty="0"/>
          </a:p>
        </p:txBody>
      </p:sp>
      <p:pic>
        <p:nvPicPr>
          <p:cNvPr id="7" name="Graphic 6" descr="Head with Gears">
            <a:extLst>
              <a:ext uri="{FF2B5EF4-FFF2-40B4-BE49-F238E27FC236}">
                <a16:creationId xmlns:a16="http://schemas.microsoft.com/office/drawing/2014/main" id="{07CE47D8-6D15-CCFA-21A7-B15A3F998C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grpSp>
    </p:spTree>
    <p:extLst>
      <p:ext uri="{BB962C8B-B14F-4D97-AF65-F5344CB8AC3E}">
        <p14:creationId xmlns:p14="http://schemas.microsoft.com/office/powerpoint/2010/main" val="239182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82" name="Group 8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8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8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8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8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8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8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9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0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11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1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AU"/>
            </a:p>
          </p:txBody>
        </p:sp>
        <p:sp>
          <p:nvSpPr>
            <p:cNvPr id="12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2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sp>
          <p:nvSpPr>
            <p:cNvPr id="13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AU"/>
            </a:p>
          </p:txBody>
        </p:sp>
      </p:grpSp>
      <p:grpSp>
        <p:nvGrpSpPr>
          <p:cNvPr id="138" name="Group 137">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9" name="Rectangle 138">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3" name="Picture 12" descr="3D abstract blue and gold cube illustration">
            <a:extLst>
              <a:ext uri="{FF2B5EF4-FFF2-40B4-BE49-F238E27FC236}">
                <a16:creationId xmlns:a16="http://schemas.microsoft.com/office/drawing/2014/main" id="{E4741EA6-A3A3-B18A-B9C7-462C21EC489B}"/>
              </a:ext>
            </a:extLst>
          </p:cNvPr>
          <p:cNvPicPr>
            <a:picLocks noChangeAspect="1"/>
          </p:cNvPicPr>
          <p:nvPr/>
        </p:nvPicPr>
        <p:blipFill>
          <a:blip r:embed="rId5">
            <a:alphaModFix amt="30000"/>
          </a:blip>
          <a:srcRect b="6222"/>
          <a:stretch>
            <a:fillRect/>
          </a:stretch>
        </p:blipFill>
        <p:spPr>
          <a:xfrm>
            <a:off x="-2" y="10"/>
            <a:ext cx="12188389" cy="6857990"/>
          </a:xfrm>
          <a:prstGeom prst="rect">
            <a:avLst/>
          </a:prstGeom>
        </p:spPr>
      </p:pic>
      <p:grpSp>
        <p:nvGrpSpPr>
          <p:cNvPr id="142" name="Group 141">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43"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45"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6"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7"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8"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9"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0"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1"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2"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3"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4"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5"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6"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7"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8"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9"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0"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1"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2"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3"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4"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grpSp>
      </p:grpSp>
      <p:sp>
        <p:nvSpPr>
          <p:cNvPr id="2" name="Title 1">
            <a:extLst>
              <a:ext uri="{FF2B5EF4-FFF2-40B4-BE49-F238E27FC236}">
                <a16:creationId xmlns:a16="http://schemas.microsoft.com/office/drawing/2014/main" id="{4DC7933D-9A4E-8086-0410-BC5E44D11A9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Data Transparency</a:t>
            </a:r>
          </a:p>
        </p:txBody>
      </p:sp>
      <p:sp>
        <p:nvSpPr>
          <p:cNvPr id="11" name="Content Placeholder 10">
            <a:extLst>
              <a:ext uri="{FF2B5EF4-FFF2-40B4-BE49-F238E27FC236}">
                <a16:creationId xmlns:a16="http://schemas.microsoft.com/office/drawing/2014/main" id="{6AC9E8DB-CD14-77FB-CF1E-44F17CB9826C}"/>
              </a:ext>
            </a:extLst>
          </p:cNvPr>
          <p:cNvSpPr>
            <a:spLocks noGrp="1"/>
          </p:cNvSpPr>
          <p:nvPr>
            <p:ph idx="1"/>
          </p:nvPr>
        </p:nvSpPr>
        <p:spPr>
          <a:xfrm>
            <a:off x="2667001" y="3602038"/>
            <a:ext cx="6857999" cy="953029"/>
          </a:xfrm>
        </p:spPr>
        <p:txBody>
          <a:bodyPr vert="horz" lIns="91440" tIns="45720" rIns="91440" bIns="45720" rtlCol="0">
            <a:normAutofit/>
          </a:bodyPr>
          <a:lstStyle/>
          <a:p>
            <a:pPr marL="0" indent="0" algn="ctr">
              <a:buNone/>
            </a:pPr>
            <a:r>
              <a:rPr lang="en-US" sz="2000" cap="all" dirty="0">
                <a:solidFill>
                  <a:schemeClr val="tx2"/>
                </a:solidFill>
              </a:rPr>
              <a:t>Digital Frontiers is committed to fair and equitable use of open-source data.</a:t>
            </a:r>
          </a:p>
        </p:txBody>
      </p:sp>
    </p:spTree>
    <p:extLst>
      <p:ext uri="{BB962C8B-B14F-4D97-AF65-F5344CB8AC3E}">
        <p14:creationId xmlns:p14="http://schemas.microsoft.com/office/powerpoint/2010/main" val="2205474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614E9C3-05A0-9DDF-54CC-1A3E78B763D9}"/>
              </a:ext>
            </a:extLst>
          </p:cNvPr>
          <p:cNvSpPr>
            <a:spLocks noGrp="1"/>
          </p:cNvSpPr>
          <p:nvPr>
            <p:ph type="title"/>
          </p:nvPr>
        </p:nvSpPr>
        <p:spPr>
          <a:xfrm>
            <a:off x="7962519" y="618518"/>
            <a:ext cx="3084891" cy="1478570"/>
          </a:xfrm>
        </p:spPr>
        <p:txBody>
          <a:bodyPr>
            <a:normAutofit/>
          </a:bodyPr>
          <a:lstStyle/>
          <a:p>
            <a:r>
              <a:rPr lang="en-GB" sz="3200" dirty="0"/>
              <a:t>The Goto for Data Centre Planning</a:t>
            </a:r>
            <a:endParaRPr lang="en-AU" sz="3200" dirty="0"/>
          </a:p>
        </p:txBody>
      </p:sp>
      <p:pic>
        <p:nvPicPr>
          <p:cNvPr id="5" name="Content Placeholder 4" descr="A blue and white circle with white text and a flag&#10;&#10;AI-generated content may be incorrect.">
            <a:extLst>
              <a:ext uri="{FF2B5EF4-FFF2-40B4-BE49-F238E27FC236}">
                <a16:creationId xmlns:a16="http://schemas.microsoft.com/office/drawing/2014/main" id="{ACED7A8D-1E4E-66A1-4D62-89CD902DF016}"/>
              </a:ext>
            </a:extLst>
          </p:cNvPr>
          <p:cNvPicPr>
            <a:picLocks noChangeAspect="1"/>
          </p:cNvPicPr>
          <p:nvPr/>
        </p:nvPicPr>
        <p:blipFill>
          <a:blip r:embed="rId4">
            <a:extLst>
              <a:ext uri="{28A0092B-C50C-407E-A947-70E740481C1C}">
                <a14:useLocalDpi xmlns:a14="http://schemas.microsoft.com/office/drawing/2010/main" val="0"/>
              </a:ext>
            </a:extLst>
          </a:blip>
          <a:srcRect t="3428" r="-2" b="5839"/>
          <a:stretch>
            <a:fillRect/>
          </a:stretch>
        </p:blipFill>
        <p:spPr>
          <a:xfrm>
            <a:off x="-5597" y="10"/>
            <a:ext cx="7558541" cy="6857990"/>
          </a:xfrm>
          <a:prstGeom prst="rect">
            <a:avLst/>
          </a:prstGeom>
        </p:spPr>
      </p:pic>
      <p:grpSp>
        <p:nvGrpSpPr>
          <p:cNvPr id="16" name="Group 1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11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9" name="Rectangle 118">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120"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1"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2"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3"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4"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5"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6"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7"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8"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9"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0"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1"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2"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3"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4"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5"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6"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7"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8"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9"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40"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41"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42"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43"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44" name="Rectangle 143">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145"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46"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4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4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7" name="Rectangle 5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5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5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6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7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grpSp>
      <p:sp>
        <p:nvSpPr>
          <p:cNvPr id="147" name="Content Placeholder 8">
            <a:extLst>
              <a:ext uri="{FF2B5EF4-FFF2-40B4-BE49-F238E27FC236}">
                <a16:creationId xmlns:a16="http://schemas.microsoft.com/office/drawing/2014/main" id="{F015579B-0CC3-38D0-93D2-EB6312E7CC4D}"/>
              </a:ext>
            </a:extLst>
          </p:cNvPr>
          <p:cNvSpPr>
            <a:spLocks noGrp="1"/>
          </p:cNvSpPr>
          <p:nvPr>
            <p:ph idx="1"/>
          </p:nvPr>
        </p:nvSpPr>
        <p:spPr>
          <a:xfrm>
            <a:off x="7962519" y="2249487"/>
            <a:ext cx="3084892" cy="3541714"/>
          </a:xfrm>
        </p:spPr>
        <p:txBody>
          <a:bodyPr>
            <a:normAutofit/>
          </a:bodyPr>
          <a:lstStyle/>
          <a:p>
            <a:endParaRPr lang="en-US" sz="1800"/>
          </a:p>
        </p:txBody>
      </p:sp>
    </p:spTree>
    <p:extLst>
      <p:ext uri="{BB962C8B-B14F-4D97-AF65-F5344CB8AC3E}">
        <p14:creationId xmlns:p14="http://schemas.microsoft.com/office/powerpoint/2010/main" val="362026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31-6DD2-22DB-3588-F9C4DA49DEAA}"/>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8C245395-4ACF-FA00-015C-565FD790467A}"/>
              </a:ext>
            </a:extLst>
          </p:cNvPr>
          <p:cNvSpPr>
            <a:spLocks noGrp="1"/>
          </p:cNvSpPr>
          <p:nvPr>
            <p:ph idx="1"/>
          </p:nvPr>
        </p:nvSpPr>
        <p:spPr/>
        <p:txBody>
          <a:bodyPr/>
          <a:lstStyle/>
          <a:p>
            <a:r>
              <a:rPr lang="en-GB" dirty="0"/>
              <a:t>This slide is supposed to be empty for video editing.</a:t>
            </a:r>
            <a:endParaRPr lang="en-AU" dirty="0"/>
          </a:p>
        </p:txBody>
      </p:sp>
    </p:spTree>
    <p:extLst>
      <p:ext uri="{BB962C8B-B14F-4D97-AF65-F5344CB8AC3E}">
        <p14:creationId xmlns:p14="http://schemas.microsoft.com/office/powerpoint/2010/main" val="2195835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5.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341</TotalTime>
  <Words>434</Words>
  <Application>Microsoft Office PowerPoint</Application>
  <PresentationFormat>Widescreen</PresentationFormat>
  <Paragraphs>27</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Tw Cen MT</vt:lpstr>
      <vt:lpstr>Circuit</vt:lpstr>
      <vt:lpstr>Data Centre Frontier</vt:lpstr>
      <vt:lpstr>To much data in different places</vt:lpstr>
      <vt:lpstr>Data Centre Frontiers</vt:lpstr>
      <vt:lpstr>PowerPoint Presentation</vt:lpstr>
      <vt:lpstr>Future and continuing development</vt:lpstr>
      <vt:lpstr>Data Transparency</vt:lpstr>
      <vt:lpstr>The Goto for Data Centre Planning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Kessler Melvin</dc:creator>
  <cp:lastModifiedBy>Kessler Melvin</cp:lastModifiedBy>
  <cp:revision>3</cp:revision>
  <dcterms:created xsi:type="dcterms:W3CDTF">2025-08-30T10:04:14Z</dcterms:created>
  <dcterms:modified xsi:type="dcterms:W3CDTF">2025-08-31T05:11:24Z</dcterms:modified>
</cp:coreProperties>
</file>